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8" r:id="rId3"/>
    <p:sldId id="259" r:id="rId4"/>
    <p:sldId id="260" r:id="rId5"/>
    <p:sldId id="257" r:id="rId6"/>
    <p:sldId id="261" r:id="rId7"/>
    <p:sldId id="262" r:id="rId8"/>
    <p:sldId id="263" r:id="rId9"/>
    <p:sldId id="264" r:id="rId10"/>
    <p:sldId id="265" r:id="rId11"/>
    <p:sldId id="266" r:id="rId12"/>
    <p:sldId id="267" r:id="rId13"/>
    <p:sldId id="268" r:id="rId14"/>
    <p:sldId id="270" r:id="rId15"/>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4" d="100"/>
          <a:sy n="84" d="100"/>
        </p:scale>
        <p:origin x="65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A85B09-B424-4562-87FD-2E211E24ABE7}" type="datetimeFigureOut">
              <a:rPr lang="es-MX" smtClean="0"/>
              <a:t>11/10/2019</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B6CF15-2EAF-40C4-9360-B737F054643F}" type="slidenum">
              <a:rPr lang="es-MX" smtClean="0"/>
              <a:t>‹Nº›</a:t>
            </a:fld>
            <a:endParaRPr lang="es-MX"/>
          </a:p>
        </p:txBody>
      </p:sp>
    </p:spTree>
    <p:extLst>
      <p:ext uri="{BB962C8B-B14F-4D97-AF65-F5344CB8AC3E}">
        <p14:creationId xmlns:p14="http://schemas.microsoft.com/office/powerpoint/2010/main" val="22640182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smtClean="0"/>
              <a:t>Haga clic para modificar el estilo de título del patrón</a:t>
            </a:r>
            <a:endParaRPr lang="es-MX"/>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modificar el estilo de subtítulo del patrón</a:t>
            </a:r>
            <a:endParaRPr lang="es-MX"/>
          </a:p>
        </p:txBody>
      </p:sp>
      <p:sp>
        <p:nvSpPr>
          <p:cNvPr id="4" name="Marcador de fecha 3"/>
          <p:cNvSpPr>
            <a:spLocks noGrp="1"/>
          </p:cNvSpPr>
          <p:nvPr>
            <p:ph type="dt" sz="half" idx="10"/>
          </p:nvPr>
        </p:nvSpPr>
        <p:spPr/>
        <p:txBody>
          <a:bodyPr/>
          <a:lstStyle/>
          <a:p>
            <a:fld id="{46D069AF-2923-48B7-8EE8-C6362BD09403}" type="datetimeFigureOut">
              <a:rPr lang="es-MX" smtClean="0"/>
              <a:t>11/10/2019</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1944ACEE-FF5F-4A96-B75A-13A365CE23B0}" type="slidenum">
              <a:rPr lang="es-MX" smtClean="0"/>
              <a:t>‹Nº›</a:t>
            </a:fld>
            <a:endParaRPr lang="es-MX"/>
          </a:p>
        </p:txBody>
      </p:sp>
    </p:spTree>
    <p:extLst>
      <p:ext uri="{BB962C8B-B14F-4D97-AF65-F5344CB8AC3E}">
        <p14:creationId xmlns:p14="http://schemas.microsoft.com/office/powerpoint/2010/main" val="3246929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texto vertical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10"/>
          </p:nvPr>
        </p:nvSpPr>
        <p:spPr/>
        <p:txBody>
          <a:bodyPr/>
          <a:lstStyle/>
          <a:p>
            <a:fld id="{46D069AF-2923-48B7-8EE8-C6362BD09403}" type="datetimeFigureOut">
              <a:rPr lang="es-MX" smtClean="0"/>
              <a:t>11/10/2019</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1944ACEE-FF5F-4A96-B75A-13A365CE23B0}" type="slidenum">
              <a:rPr lang="es-MX" smtClean="0"/>
              <a:t>‹Nº›</a:t>
            </a:fld>
            <a:endParaRPr lang="es-MX"/>
          </a:p>
        </p:txBody>
      </p:sp>
    </p:spTree>
    <p:extLst>
      <p:ext uri="{BB962C8B-B14F-4D97-AF65-F5344CB8AC3E}">
        <p14:creationId xmlns:p14="http://schemas.microsoft.com/office/powerpoint/2010/main" val="2099019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smtClean="0"/>
              <a:t>Haga clic para modificar el estilo de título del patrón</a:t>
            </a:r>
            <a:endParaRPr lang="es-MX"/>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10"/>
          </p:nvPr>
        </p:nvSpPr>
        <p:spPr/>
        <p:txBody>
          <a:bodyPr/>
          <a:lstStyle/>
          <a:p>
            <a:fld id="{46D069AF-2923-48B7-8EE8-C6362BD09403}" type="datetimeFigureOut">
              <a:rPr lang="es-MX" smtClean="0"/>
              <a:t>11/10/2019</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1944ACEE-FF5F-4A96-B75A-13A365CE23B0}" type="slidenum">
              <a:rPr lang="es-MX" smtClean="0"/>
              <a:t>‹Nº›</a:t>
            </a:fld>
            <a:endParaRPr lang="es-MX"/>
          </a:p>
        </p:txBody>
      </p:sp>
    </p:spTree>
    <p:extLst>
      <p:ext uri="{BB962C8B-B14F-4D97-AF65-F5344CB8AC3E}">
        <p14:creationId xmlns:p14="http://schemas.microsoft.com/office/powerpoint/2010/main" val="2678140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contenido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10"/>
          </p:nvPr>
        </p:nvSpPr>
        <p:spPr/>
        <p:txBody>
          <a:bodyPr/>
          <a:lstStyle/>
          <a:p>
            <a:fld id="{46D069AF-2923-48B7-8EE8-C6362BD09403}" type="datetimeFigureOut">
              <a:rPr lang="es-MX" smtClean="0"/>
              <a:t>11/10/2019</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1944ACEE-FF5F-4A96-B75A-13A365CE23B0}" type="slidenum">
              <a:rPr lang="es-MX" smtClean="0"/>
              <a:t>‹Nº›</a:t>
            </a:fld>
            <a:endParaRPr lang="es-MX"/>
          </a:p>
        </p:txBody>
      </p:sp>
    </p:spTree>
    <p:extLst>
      <p:ext uri="{BB962C8B-B14F-4D97-AF65-F5344CB8AC3E}">
        <p14:creationId xmlns:p14="http://schemas.microsoft.com/office/powerpoint/2010/main" val="3943965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smtClean="0"/>
              <a:t>Haga clic para modificar el estilo de título del patrón</a:t>
            </a:r>
            <a:endParaRPr lang="es-MX"/>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Haga clic para modificar el estilo de texto del patrón</a:t>
            </a:r>
          </a:p>
        </p:txBody>
      </p:sp>
      <p:sp>
        <p:nvSpPr>
          <p:cNvPr id="4" name="Marcador de fecha 3"/>
          <p:cNvSpPr>
            <a:spLocks noGrp="1"/>
          </p:cNvSpPr>
          <p:nvPr>
            <p:ph type="dt" sz="half" idx="10"/>
          </p:nvPr>
        </p:nvSpPr>
        <p:spPr/>
        <p:txBody>
          <a:bodyPr/>
          <a:lstStyle/>
          <a:p>
            <a:fld id="{46D069AF-2923-48B7-8EE8-C6362BD09403}" type="datetimeFigureOut">
              <a:rPr lang="es-MX" smtClean="0"/>
              <a:t>11/10/2019</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1944ACEE-FF5F-4A96-B75A-13A365CE23B0}" type="slidenum">
              <a:rPr lang="es-MX" smtClean="0"/>
              <a:t>‹Nº›</a:t>
            </a:fld>
            <a:endParaRPr lang="es-MX"/>
          </a:p>
        </p:txBody>
      </p:sp>
    </p:spTree>
    <p:extLst>
      <p:ext uri="{BB962C8B-B14F-4D97-AF65-F5344CB8AC3E}">
        <p14:creationId xmlns:p14="http://schemas.microsoft.com/office/powerpoint/2010/main" val="10037499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contenido 2"/>
          <p:cNvSpPr>
            <a:spLocks noGrp="1"/>
          </p:cNvSpPr>
          <p:nvPr>
            <p:ph sz="half" idx="1"/>
          </p:nvPr>
        </p:nvSpPr>
        <p:spPr>
          <a:xfrm>
            <a:off x="838200" y="1825625"/>
            <a:ext cx="5181600" cy="435133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contenido 3"/>
          <p:cNvSpPr>
            <a:spLocks noGrp="1"/>
          </p:cNvSpPr>
          <p:nvPr>
            <p:ph sz="half" idx="2"/>
          </p:nvPr>
        </p:nvSpPr>
        <p:spPr>
          <a:xfrm>
            <a:off x="6172200" y="1825625"/>
            <a:ext cx="5181600" cy="435133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Marcador de fecha 4"/>
          <p:cNvSpPr>
            <a:spLocks noGrp="1"/>
          </p:cNvSpPr>
          <p:nvPr>
            <p:ph type="dt" sz="half" idx="10"/>
          </p:nvPr>
        </p:nvSpPr>
        <p:spPr/>
        <p:txBody>
          <a:bodyPr/>
          <a:lstStyle/>
          <a:p>
            <a:fld id="{46D069AF-2923-48B7-8EE8-C6362BD09403}" type="datetimeFigureOut">
              <a:rPr lang="es-MX" smtClean="0"/>
              <a:t>11/10/2019</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1944ACEE-FF5F-4A96-B75A-13A365CE23B0}" type="slidenum">
              <a:rPr lang="es-MX" smtClean="0"/>
              <a:t>‹Nº›</a:t>
            </a:fld>
            <a:endParaRPr lang="es-MX"/>
          </a:p>
        </p:txBody>
      </p:sp>
    </p:spTree>
    <p:extLst>
      <p:ext uri="{BB962C8B-B14F-4D97-AF65-F5344CB8AC3E}">
        <p14:creationId xmlns:p14="http://schemas.microsoft.com/office/powerpoint/2010/main" val="1480449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smtClean="0"/>
              <a:t>Haga clic para modificar el estilo de título del patrón</a:t>
            </a:r>
            <a:endParaRPr lang="es-MX"/>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7" name="Marcador de fecha 6"/>
          <p:cNvSpPr>
            <a:spLocks noGrp="1"/>
          </p:cNvSpPr>
          <p:nvPr>
            <p:ph type="dt" sz="half" idx="10"/>
          </p:nvPr>
        </p:nvSpPr>
        <p:spPr/>
        <p:txBody>
          <a:bodyPr/>
          <a:lstStyle/>
          <a:p>
            <a:fld id="{46D069AF-2923-48B7-8EE8-C6362BD09403}" type="datetimeFigureOut">
              <a:rPr lang="es-MX" smtClean="0"/>
              <a:t>11/10/2019</a:t>
            </a:fld>
            <a:endParaRPr lang="es-MX"/>
          </a:p>
        </p:txBody>
      </p:sp>
      <p:sp>
        <p:nvSpPr>
          <p:cNvPr id="8" name="Marcador de pie de página 7"/>
          <p:cNvSpPr>
            <a:spLocks noGrp="1"/>
          </p:cNvSpPr>
          <p:nvPr>
            <p:ph type="ftr" sz="quarter" idx="11"/>
          </p:nvPr>
        </p:nvSpPr>
        <p:spPr/>
        <p:txBody>
          <a:bodyPr/>
          <a:lstStyle/>
          <a:p>
            <a:endParaRPr lang="es-MX"/>
          </a:p>
        </p:txBody>
      </p:sp>
      <p:sp>
        <p:nvSpPr>
          <p:cNvPr id="9" name="Marcador de número de diapositiva 8"/>
          <p:cNvSpPr>
            <a:spLocks noGrp="1"/>
          </p:cNvSpPr>
          <p:nvPr>
            <p:ph type="sldNum" sz="quarter" idx="12"/>
          </p:nvPr>
        </p:nvSpPr>
        <p:spPr/>
        <p:txBody>
          <a:bodyPr/>
          <a:lstStyle/>
          <a:p>
            <a:fld id="{1944ACEE-FF5F-4A96-B75A-13A365CE23B0}" type="slidenum">
              <a:rPr lang="es-MX" smtClean="0"/>
              <a:t>‹Nº›</a:t>
            </a:fld>
            <a:endParaRPr lang="es-MX"/>
          </a:p>
        </p:txBody>
      </p:sp>
    </p:spTree>
    <p:extLst>
      <p:ext uri="{BB962C8B-B14F-4D97-AF65-F5344CB8AC3E}">
        <p14:creationId xmlns:p14="http://schemas.microsoft.com/office/powerpoint/2010/main" val="3580663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fecha 2"/>
          <p:cNvSpPr>
            <a:spLocks noGrp="1"/>
          </p:cNvSpPr>
          <p:nvPr>
            <p:ph type="dt" sz="half" idx="10"/>
          </p:nvPr>
        </p:nvSpPr>
        <p:spPr/>
        <p:txBody>
          <a:bodyPr/>
          <a:lstStyle/>
          <a:p>
            <a:fld id="{46D069AF-2923-48B7-8EE8-C6362BD09403}" type="datetimeFigureOut">
              <a:rPr lang="es-MX" smtClean="0"/>
              <a:t>11/10/2019</a:t>
            </a:fld>
            <a:endParaRPr lang="es-MX"/>
          </a:p>
        </p:txBody>
      </p:sp>
      <p:sp>
        <p:nvSpPr>
          <p:cNvPr id="4" name="Marcador de pie de página 3"/>
          <p:cNvSpPr>
            <a:spLocks noGrp="1"/>
          </p:cNvSpPr>
          <p:nvPr>
            <p:ph type="ftr" sz="quarter" idx="11"/>
          </p:nvPr>
        </p:nvSpPr>
        <p:spPr/>
        <p:txBody>
          <a:bodyPr/>
          <a:lstStyle/>
          <a:p>
            <a:endParaRPr lang="es-MX"/>
          </a:p>
        </p:txBody>
      </p:sp>
      <p:sp>
        <p:nvSpPr>
          <p:cNvPr id="5" name="Marcador de número de diapositiva 4"/>
          <p:cNvSpPr>
            <a:spLocks noGrp="1"/>
          </p:cNvSpPr>
          <p:nvPr>
            <p:ph type="sldNum" sz="quarter" idx="12"/>
          </p:nvPr>
        </p:nvSpPr>
        <p:spPr/>
        <p:txBody>
          <a:bodyPr/>
          <a:lstStyle/>
          <a:p>
            <a:fld id="{1944ACEE-FF5F-4A96-B75A-13A365CE23B0}" type="slidenum">
              <a:rPr lang="es-MX" smtClean="0"/>
              <a:t>‹Nº›</a:t>
            </a:fld>
            <a:endParaRPr lang="es-MX"/>
          </a:p>
        </p:txBody>
      </p:sp>
    </p:spTree>
    <p:extLst>
      <p:ext uri="{BB962C8B-B14F-4D97-AF65-F5344CB8AC3E}">
        <p14:creationId xmlns:p14="http://schemas.microsoft.com/office/powerpoint/2010/main" val="2040979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46D069AF-2923-48B7-8EE8-C6362BD09403}" type="datetimeFigureOut">
              <a:rPr lang="es-MX" smtClean="0"/>
              <a:t>11/10/2019</a:t>
            </a:fld>
            <a:endParaRPr lang="es-MX"/>
          </a:p>
        </p:txBody>
      </p:sp>
      <p:sp>
        <p:nvSpPr>
          <p:cNvPr id="3" name="Marcador de pie de página 2"/>
          <p:cNvSpPr>
            <a:spLocks noGrp="1"/>
          </p:cNvSpPr>
          <p:nvPr>
            <p:ph type="ftr" sz="quarter" idx="11"/>
          </p:nvPr>
        </p:nvSpPr>
        <p:spPr/>
        <p:txBody>
          <a:bodyPr/>
          <a:lstStyle/>
          <a:p>
            <a:endParaRPr lang="es-MX"/>
          </a:p>
        </p:txBody>
      </p:sp>
      <p:sp>
        <p:nvSpPr>
          <p:cNvPr id="4" name="Marcador de número de diapositiva 3"/>
          <p:cNvSpPr>
            <a:spLocks noGrp="1"/>
          </p:cNvSpPr>
          <p:nvPr>
            <p:ph type="sldNum" sz="quarter" idx="12"/>
          </p:nvPr>
        </p:nvSpPr>
        <p:spPr/>
        <p:txBody>
          <a:bodyPr/>
          <a:lstStyle/>
          <a:p>
            <a:fld id="{1944ACEE-FF5F-4A96-B75A-13A365CE23B0}" type="slidenum">
              <a:rPr lang="es-MX" smtClean="0"/>
              <a:t>‹Nº›</a:t>
            </a:fld>
            <a:endParaRPr lang="es-MX"/>
          </a:p>
        </p:txBody>
      </p:sp>
    </p:spTree>
    <p:extLst>
      <p:ext uri="{BB962C8B-B14F-4D97-AF65-F5344CB8AC3E}">
        <p14:creationId xmlns:p14="http://schemas.microsoft.com/office/powerpoint/2010/main" val="3295541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MX"/>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Marcador de fecha 4"/>
          <p:cNvSpPr>
            <a:spLocks noGrp="1"/>
          </p:cNvSpPr>
          <p:nvPr>
            <p:ph type="dt" sz="half" idx="10"/>
          </p:nvPr>
        </p:nvSpPr>
        <p:spPr/>
        <p:txBody>
          <a:bodyPr/>
          <a:lstStyle/>
          <a:p>
            <a:fld id="{46D069AF-2923-48B7-8EE8-C6362BD09403}" type="datetimeFigureOut">
              <a:rPr lang="es-MX" smtClean="0"/>
              <a:t>11/10/2019</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1944ACEE-FF5F-4A96-B75A-13A365CE23B0}" type="slidenum">
              <a:rPr lang="es-MX" smtClean="0"/>
              <a:t>‹Nº›</a:t>
            </a:fld>
            <a:endParaRPr lang="es-MX"/>
          </a:p>
        </p:txBody>
      </p:sp>
    </p:spTree>
    <p:extLst>
      <p:ext uri="{BB962C8B-B14F-4D97-AF65-F5344CB8AC3E}">
        <p14:creationId xmlns:p14="http://schemas.microsoft.com/office/powerpoint/2010/main" val="2754440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MX"/>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Marcador de fecha 4"/>
          <p:cNvSpPr>
            <a:spLocks noGrp="1"/>
          </p:cNvSpPr>
          <p:nvPr>
            <p:ph type="dt" sz="half" idx="10"/>
          </p:nvPr>
        </p:nvSpPr>
        <p:spPr/>
        <p:txBody>
          <a:bodyPr/>
          <a:lstStyle/>
          <a:p>
            <a:fld id="{46D069AF-2923-48B7-8EE8-C6362BD09403}" type="datetimeFigureOut">
              <a:rPr lang="es-MX" smtClean="0"/>
              <a:t>11/10/2019</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1944ACEE-FF5F-4A96-B75A-13A365CE23B0}" type="slidenum">
              <a:rPr lang="es-MX" smtClean="0"/>
              <a:t>‹Nº›</a:t>
            </a:fld>
            <a:endParaRPr lang="es-MX"/>
          </a:p>
        </p:txBody>
      </p:sp>
    </p:spTree>
    <p:extLst>
      <p:ext uri="{BB962C8B-B14F-4D97-AF65-F5344CB8AC3E}">
        <p14:creationId xmlns:p14="http://schemas.microsoft.com/office/powerpoint/2010/main" val="450147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s-MX"/>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D069AF-2923-48B7-8EE8-C6362BD09403}" type="datetimeFigureOut">
              <a:rPr lang="es-MX" smtClean="0"/>
              <a:t>11/10/2019</a:t>
            </a:fld>
            <a:endParaRPr lang="es-MX"/>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44ACEE-FF5F-4A96-B75A-13A365CE23B0}" type="slidenum">
              <a:rPr lang="es-MX" smtClean="0"/>
              <a:t>‹Nº›</a:t>
            </a:fld>
            <a:endParaRPr lang="es-MX"/>
          </a:p>
        </p:txBody>
      </p:sp>
    </p:spTree>
    <p:extLst>
      <p:ext uri="{BB962C8B-B14F-4D97-AF65-F5344CB8AC3E}">
        <p14:creationId xmlns:p14="http://schemas.microsoft.com/office/powerpoint/2010/main" val="26235760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77432"/>
            <a:ext cx="12192000" cy="2255208"/>
          </a:xfrm>
          <a:prstGeom prst="rect">
            <a:avLst/>
          </a:prstGeom>
        </p:spPr>
      </p:pic>
      <p:sp>
        <p:nvSpPr>
          <p:cNvPr id="2" name="Título 1"/>
          <p:cNvSpPr>
            <a:spLocks noGrp="1"/>
          </p:cNvSpPr>
          <p:nvPr>
            <p:ph type="ctrTitle"/>
          </p:nvPr>
        </p:nvSpPr>
        <p:spPr>
          <a:xfrm>
            <a:off x="0" y="895940"/>
            <a:ext cx="12192000" cy="751637"/>
          </a:xfrm>
        </p:spPr>
        <p:txBody>
          <a:bodyPr>
            <a:normAutofit fontScale="90000"/>
          </a:bodyPr>
          <a:lstStyle/>
          <a:p>
            <a:r>
              <a:rPr lang="en-US" sz="4000" b="1" dirty="0" err="1">
                <a:solidFill>
                  <a:srgbClr val="002060"/>
                </a:solidFill>
              </a:rPr>
              <a:t>OpenSketch</a:t>
            </a:r>
            <a:r>
              <a:rPr lang="en-US" sz="4000" b="1" dirty="0">
                <a:solidFill>
                  <a:srgbClr val="002060"/>
                </a:solidFill>
              </a:rPr>
              <a:t>: A Richly-Annotated Dataset of Product Design Sketches</a:t>
            </a:r>
            <a:endParaRPr lang="es-MX" sz="4000" dirty="0">
              <a:solidFill>
                <a:srgbClr val="002060"/>
              </a:solidFill>
            </a:endParaRPr>
          </a:p>
        </p:txBody>
      </p:sp>
      <p:sp>
        <p:nvSpPr>
          <p:cNvPr id="3" name="Subtítulo 2"/>
          <p:cNvSpPr>
            <a:spLocks noGrp="1"/>
          </p:cNvSpPr>
          <p:nvPr>
            <p:ph type="subTitle" idx="1"/>
          </p:nvPr>
        </p:nvSpPr>
        <p:spPr>
          <a:xfrm>
            <a:off x="311988" y="4006462"/>
            <a:ext cx="11568023" cy="2555111"/>
          </a:xfrm>
        </p:spPr>
        <p:txBody>
          <a:bodyPr>
            <a:noAutofit/>
          </a:bodyPr>
          <a:lstStyle/>
          <a:p>
            <a:r>
              <a:rPr lang="es-MX" sz="1800" dirty="0">
                <a:solidFill>
                  <a:srgbClr val="002060"/>
                </a:solidFill>
              </a:rPr>
              <a:t>YULIA GRYADITSKAYA, </a:t>
            </a:r>
            <a:r>
              <a:rPr lang="es-MX" sz="1800" dirty="0" err="1">
                <a:solidFill>
                  <a:srgbClr val="002060"/>
                </a:solidFill>
              </a:rPr>
              <a:t>Université</a:t>
            </a:r>
            <a:r>
              <a:rPr lang="es-MX" sz="1800" dirty="0">
                <a:solidFill>
                  <a:srgbClr val="002060"/>
                </a:solidFill>
              </a:rPr>
              <a:t> </a:t>
            </a:r>
            <a:r>
              <a:rPr lang="es-MX" sz="1800" dirty="0" err="1">
                <a:solidFill>
                  <a:srgbClr val="002060"/>
                </a:solidFill>
              </a:rPr>
              <a:t>Côte</a:t>
            </a:r>
            <a:r>
              <a:rPr lang="es-MX" sz="1800" dirty="0">
                <a:solidFill>
                  <a:srgbClr val="002060"/>
                </a:solidFill>
              </a:rPr>
              <a:t> </a:t>
            </a:r>
            <a:r>
              <a:rPr lang="es-MX" sz="1800" dirty="0" err="1">
                <a:solidFill>
                  <a:srgbClr val="002060"/>
                </a:solidFill>
              </a:rPr>
              <a:t>d’Azur</a:t>
            </a:r>
            <a:r>
              <a:rPr lang="es-MX" sz="1800" dirty="0">
                <a:solidFill>
                  <a:srgbClr val="002060"/>
                </a:solidFill>
              </a:rPr>
              <a:t>, </a:t>
            </a:r>
            <a:r>
              <a:rPr lang="es-MX" sz="1800" dirty="0" err="1">
                <a:solidFill>
                  <a:srgbClr val="002060"/>
                </a:solidFill>
              </a:rPr>
              <a:t>Inria</a:t>
            </a:r>
            <a:endParaRPr lang="es-MX" sz="1800" dirty="0">
              <a:solidFill>
                <a:srgbClr val="002060"/>
              </a:solidFill>
            </a:endParaRPr>
          </a:p>
          <a:p>
            <a:r>
              <a:rPr lang="es-MX" sz="1800" dirty="0">
                <a:solidFill>
                  <a:srgbClr val="002060"/>
                </a:solidFill>
              </a:rPr>
              <a:t>MARK SYPESTEYN, </a:t>
            </a:r>
            <a:r>
              <a:rPr lang="es-MX" sz="1800" dirty="0" err="1">
                <a:solidFill>
                  <a:srgbClr val="002060"/>
                </a:solidFill>
              </a:rPr>
              <a:t>Delft</a:t>
            </a:r>
            <a:r>
              <a:rPr lang="es-MX" sz="1800" dirty="0">
                <a:solidFill>
                  <a:srgbClr val="002060"/>
                </a:solidFill>
              </a:rPr>
              <a:t> University of </a:t>
            </a:r>
            <a:r>
              <a:rPr lang="es-MX" sz="1800" dirty="0" err="1">
                <a:solidFill>
                  <a:srgbClr val="002060"/>
                </a:solidFill>
              </a:rPr>
              <a:t>Technology</a:t>
            </a:r>
            <a:r>
              <a:rPr lang="es-MX" sz="1800" dirty="0">
                <a:solidFill>
                  <a:srgbClr val="002060"/>
                </a:solidFill>
              </a:rPr>
              <a:t>, </a:t>
            </a:r>
            <a:r>
              <a:rPr lang="es-MX" sz="1800" dirty="0" err="1">
                <a:solidFill>
                  <a:srgbClr val="002060"/>
                </a:solidFill>
              </a:rPr>
              <a:t>Faculty</a:t>
            </a:r>
            <a:r>
              <a:rPr lang="es-MX" sz="1800" dirty="0">
                <a:solidFill>
                  <a:srgbClr val="002060"/>
                </a:solidFill>
              </a:rPr>
              <a:t> of Industrial </a:t>
            </a:r>
            <a:r>
              <a:rPr lang="es-MX" sz="1800" dirty="0" err="1">
                <a:solidFill>
                  <a:srgbClr val="002060"/>
                </a:solidFill>
              </a:rPr>
              <a:t>Design</a:t>
            </a:r>
            <a:r>
              <a:rPr lang="es-MX" sz="1800" dirty="0">
                <a:solidFill>
                  <a:srgbClr val="002060"/>
                </a:solidFill>
              </a:rPr>
              <a:t> </a:t>
            </a:r>
            <a:r>
              <a:rPr lang="es-MX" sz="1800" dirty="0" err="1">
                <a:solidFill>
                  <a:srgbClr val="002060"/>
                </a:solidFill>
              </a:rPr>
              <a:t>Engineering</a:t>
            </a:r>
            <a:endParaRPr lang="es-MX" sz="1800" dirty="0">
              <a:solidFill>
                <a:srgbClr val="002060"/>
              </a:solidFill>
            </a:endParaRPr>
          </a:p>
          <a:p>
            <a:r>
              <a:rPr lang="es-MX" sz="1800" dirty="0">
                <a:solidFill>
                  <a:srgbClr val="002060"/>
                </a:solidFill>
              </a:rPr>
              <a:t>JAN WILLEM HOFTIJZER, </a:t>
            </a:r>
            <a:r>
              <a:rPr lang="es-MX" sz="1800" dirty="0" err="1">
                <a:solidFill>
                  <a:srgbClr val="002060"/>
                </a:solidFill>
              </a:rPr>
              <a:t>Delft</a:t>
            </a:r>
            <a:r>
              <a:rPr lang="es-MX" sz="1800" dirty="0">
                <a:solidFill>
                  <a:srgbClr val="002060"/>
                </a:solidFill>
              </a:rPr>
              <a:t> University of </a:t>
            </a:r>
            <a:r>
              <a:rPr lang="es-MX" sz="1800" dirty="0" err="1">
                <a:solidFill>
                  <a:srgbClr val="002060"/>
                </a:solidFill>
              </a:rPr>
              <a:t>Technology</a:t>
            </a:r>
            <a:r>
              <a:rPr lang="es-MX" sz="1800" dirty="0">
                <a:solidFill>
                  <a:srgbClr val="002060"/>
                </a:solidFill>
              </a:rPr>
              <a:t>, </a:t>
            </a:r>
            <a:r>
              <a:rPr lang="es-MX" sz="1800" dirty="0" err="1">
                <a:solidFill>
                  <a:srgbClr val="002060"/>
                </a:solidFill>
              </a:rPr>
              <a:t>Faculty</a:t>
            </a:r>
            <a:r>
              <a:rPr lang="es-MX" sz="1800" dirty="0">
                <a:solidFill>
                  <a:srgbClr val="002060"/>
                </a:solidFill>
              </a:rPr>
              <a:t> of Industrial </a:t>
            </a:r>
            <a:r>
              <a:rPr lang="es-MX" sz="1800" dirty="0" err="1">
                <a:solidFill>
                  <a:srgbClr val="002060"/>
                </a:solidFill>
              </a:rPr>
              <a:t>Design</a:t>
            </a:r>
            <a:r>
              <a:rPr lang="es-MX" sz="1800" dirty="0">
                <a:solidFill>
                  <a:srgbClr val="002060"/>
                </a:solidFill>
              </a:rPr>
              <a:t> </a:t>
            </a:r>
            <a:r>
              <a:rPr lang="es-MX" sz="1800" dirty="0" err="1">
                <a:solidFill>
                  <a:srgbClr val="002060"/>
                </a:solidFill>
              </a:rPr>
              <a:t>Engineering</a:t>
            </a:r>
            <a:endParaRPr lang="es-MX" sz="1800" dirty="0">
              <a:solidFill>
                <a:srgbClr val="002060"/>
              </a:solidFill>
            </a:endParaRPr>
          </a:p>
          <a:p>
            <a:r>
              <a:rPr lang="es-MX" sz="1800" dirty="0">
                <a:solidFill>
                  <a:srgbClr val="002060"/>
                </a:solidFill>
              </a:rPr>
              <a:t>SYLVIA PONT, </a:t>
            </a:r>
            <a:r>
              <a:rPr lang="es-MX" sz="1800" dirty="0" err="1">
                <a:solidFill>
                  <a:srgbClr val="002060"/>
                </a:solidFill>
              </a:rPr>
              <a:t>Delft</a:t>
            </a:r>
            <a:r>
              <a:rPr lang="es-MX" sz="1800" dirty="0">
                <a:solidFill>
                  <a:srgbClr val="002060"/>
                </a:solidFill>
              </a:rPr>
              <a:t> University of </a:t>
            </a:r>
            <a:r>
              <a:rPr lang="es-MX" sz="1800" dirty="0" err="1">
                <a:solidFill>
                  <a:srgbClr val="002060"/>
                </a:solidFill>
              </a:rPr>
              <a:t>Technology</a:t>
            </a:r>
            <a:r>
              <a:rPr lang="es-MX" sz="1800" dirty="0">
                <a:solidFill>
                  <a:srgbClr val="002060"/>
                </a:solidFill>
              </a:rPr>
              <a:t>, Perceptual </a:t>
            </a:r>
            <a:r>
              <a:rPr lang="es-MX" sz="1800" dirty="0" err="1">
                <a:solidFill>
                  <a:srgbClr val="002060"/>
                </a:solidFill>
              </a:rPr>
              <a:t>Intelligence</a:t>
            </a:r>
            <a:r>
              <a:rPr lang="es-MX" sz="1800" dirty="0">
                <a:solidFill>
                  <a:srgbClr val="002060"/>
                </a:solidFill>
              </a:rPr>
              <a:t> </a:t>
            </a:r>
            <a:r>
              <a:rPr lang="es-MX" sz="1800" dirty="0" err="1">
                <a:solidFill>
                  <a:srgbClr val="002060"/>
                </a:solidFill>
              </a:rPr>
              <a:t>lab</a:t>
            </a:r>
            <a:endParaRPr lang="es-MX" sz="1800" dirty="0">
              <a:solidFill>
                <a:srgbClr val="002060"/>
              </a:solidFill>
            </a:endParaRPr>
          </a:p>
          <a:p>
            <a:r>
              <a:rPr lang="es-MX" sz="1800" dirty="0">
                <a:solidFill>
                  <a:srgbClr val="002060"/>
                </a:solidFill>
              </a:rPr>
              <a:t>FRÉDO DURAND, MIT CSAIL, </a:t>
            </a:r>
            <a:r>
              <a:rPr lang="es-MX" sz="1800" dirty="0" err="1">
                <a:solidFill>
                  <a:srgbClr val="002060"/>
                </a:solidFill>
              </a:rPr>
              <a:t>Inria</a:t>
            </a:r>
            <a:endParaRPr lang="es-MX" sz="1800" dirty="0">
              <a:solidFill>
                <a:srgbClr val="002060"/>
              </a:solidFill>
            </a:endParaRPr>
          </a:p>
          <a:p>
            <a:r>
              <a:rPr lang="es-MX" sz="1800" dirty="0">
                <a:solidFill>
                  <a:srgbClr val="002060"/>
                </a:solidFill>
              </a:rPr>
              <a:t>ADRIEN BOUSSEAU, </a:t>
            </a:r>
            <a:r>
              <a:rPr lang="es-MX" sz="1800" dirty="0" err="1">
                <a:solidFill>
                  <a:srgbClr val="002060"/>
                </a:solidFill>
              </a:rPr>
              <a:t>Université</a:t>
            </a:r>
            <a:r>
              <a:rPr lang="es-MX" sz="1800" dirty="0">
                <a:solidFill>
                  <a:srgbClr val="002060"/>
                </a:solidFill>
              </a:rPr>
              <a:t> </a:t>
            </a:r>
            <a:r>
              <a:rPr lang="es-MX" sz="1800" dirty="0" err="1">
                <a:solidFill>
                  <a:srgbClr val="002060"/>
                </a:solidFill>
              </a:rPr>
              <a:t>Côte</a:t>
            </a:r>
            <a:r>
              <a:rPr lang="es-MX" sz="1800" dirty="0">
                <a:solidFill>
                  <a:srgbClr val="002060"/>
                </a:solidFill>
              </a:rPr>
              <a:t> </a:t>
            </a:r>
            <a:r>
              <a:rPr lang="es-MX" sz="1800" dirty="0" err="1">
                <a:solidFill>
                  <a:srgbClr val="002060"/>
                </a:solidFill>
              </a:rPr>
              <a:t>d’Azur</a:t>
            </a:r>
            <a:r>
              <a:rPr lang="es-MX" sz="1800" dirty="0">
                <a:solidFill>
                  <a:srgbClr val="002060"/>
                </a:solidFill>
              </a:rPr>
              <a:t>, </a:t>
            </a:r>
            <a:r>
              <a:rPr lang="es-MX" sz="1800" dirty="0" err="1">
                <a:solidFill>
                  <a:srgbClr val="002060"/>
                </a:solidFill>
              </a:rPr>
              <a:t>Inria</a:t>
            </a:r>
            <a:endParaRPr lang="es-MX" sz="1800" dirty="0">
              <a:solidFill>
                <a:srgbClr val="002060"/>
              </a:solidFill>
            </a:endParaRPr>
          </a:p>
        </p:txBody>
      </p:sp>
    </p:spTree>
    <p:extLst>
      <p:ext uri="{BB962C8B-B14F-4D97-AF65-F5344CB8AC3E}">
        <p14:creationId xmlns:p14="http://schemas.microsoft.com/office/powerpoint/2010/main" val="26515183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37573"/>
            <a:ext cx="12192000" cy="512236"/>
          </a:xfrm>
        </p:spPr>
        <p:txBody>
          <a:bodyPr>
            <a:normAutofit/>
          </a:bodyPr>
          <a:lstStyle/>
          <a:p>
            <a:r>
              <a:rPr lang="en-US" sz="2800" b="1" dirty="0" smtClean="0">
                <a:solidFill>
                  <a:srgbClr val="002060"/>
                </a:solidFill>
              </a:rPr>
              <a:t>Typical sketch progress</a:t>
            </a:r>
            <a:endParaRPr lang="es-MX" sz="2800" dirty="0">
              <a:solidFill>
                <a:srgbClr val="002060"/>
              </a:solidFill>
            </a:endParaRPr>
          </a:p>
        </p:txBody>
      </p:sp>
      <p:sp>
        <p:nvSpPr>
          <p:cNvPr id="3" name="Subtítulo 2"/>
          <p:cNvSpPr>
            <a:spLocks noGrp="1"/>
          </p:cNvSpPr>
          <p:nvPr>
            <p:ph type="subTitle" idx="1"/>
          </p:nvPr>
        </p:nvSpPr>
        <p:spPr>
          <a:xfrm>
            <a:off x="157317" y="5692879"/>
            <a:ext cx="11771856" cy="829366"/>
          </a:xfrm>
        </p:spPr>
        <p:txBody>
          <a:bodyPr>
            <a:noAutofit/>
          </a:bodyPr>
          <a:lstStyle/>
          <a:p>
            <a:endParaRPr lang="es-MX" sz="1800" dirty="0">
              <a:solidFill>
                <a:srgbClr val="002060"/>
              </a:solidFill>
            </a:endParaRPr>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54335"/>
            <a:ext cx="12192000" cy="4749329"/>
          </a:xfrm>
          <a:prstGeom prst="rect">
            <a:avLst/>
          </a:prstGeom>
        </p:spPr>
      </p:pic>
    </p:spTree>
    <p:extLst>
      <p:ext uri="{BB962C8B-B14F-4D97-AF65-F5344CB8AC3E}">
        <p14:creationId xmlns:p14="http://schemas.microsoft.com/office/powerpoint/2010/main" val="20112826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5318" y="565098"/>
            <a:ext cx="7224386" cy="5944115"/>
          </a:xfrm>
          <a:prstGeom prst="rect">
            <a:avLst/>
          </a:prstGeom>
        </p:spPr>
      </p:pic>
      <p:sp>
        <p:nvSpPr>
          <p:cNvPr id="2" name="Título 1"/>
          <p:cNvSpPr>
            <a:spLocks noGrp="1"/>
          </p:cNvSpPr>
          <p:nvPr>
            <p:ph type="ctrTitle"/>
          </p:nvPr>
        </p:nvSpPr>
        <p:spPr>
          <a:xfrm>
            <a:off x="0" y="237573"/>
            <a:ext cx="12192000" cy="512236"/>
          </a:xfrm>
        </p:spPr>
        <p:txBody>
          <a:bodyPr>
            <a:normAutofit/>
          </a:bodyPr>
          <a:lstStyle/>
          <a:p>
            <a:r>
              <a:rPr lang="en-US" sz="2800" b="1" dirty="0" smtClean="0">
                <a:solidFill>
                  <a:srgbClr val="002060"/>
                </a:solidFill>
              </a:rPr>
              <a:t>Applications</a:t>
            </a:r>
            <a:r>
              <a:rPr lang="en-US" sz="2800" b="1" dirty="0">
                <a:solidFill>
                  <a:srgbClr val="002060"/>
                </a:solidFill>
              </a:rPr>
              <a:t>: Normal Prediction</a:t>
            </a:r>
            <a:endParaRPr lang="es-MX" sz="2800" dirty="0">
              <a:solidFill>
                <a:srgbClr val="002060"/>
              </a:solidFill>
            </a:endParaRPr>
          </a:p>
        </p:txBody>
      </p:sp>
      <p:sp>
        <p:nvSpPr>
          <p:cNvPr id="3" name="Subtítulo 2"/>
          <p:cNvSpPr>
            <a:spLocks noGrp="1"/>
          </p:cNvSpPr>
          <p:nvPr>
            <p:ph type="subTitle" idx="1"/>
          </p:nvPr>
        </p:nvSpPr>
        <p:spPr>
          <a:xfrm>
            <a:off x="127820" y="6361473"/>
            <a:ext cx="11771856" cy="829366"/>
          </a:xfrm>
        </p:spPr>
        <p:txBody>
          <a:bodyPr>
            <a:noAutofit/>
          </a:bodyPr>
          <a:lstStyle/>
          <a:p>
            <a:r>
              <a:rPr lang="es-MX" sz="1800" dirty="0" err="1">
                <a:solidFill>
                  <a:srgbClr val="002060"/>
                </a:solidFill>
              </a:rPr>
              <a:t>Authors</a:t>
            </a:r>
            <a:r>
              <a:rPr lang="es-MX" sz="1800" dirty="0">
                <a:solidFill>
                  <a:srgbClr val="002060"/>
                </a:solidFill>
              </a:rPr>
              <a:t> </a:t>
            </a:r>
            <a:r>
              <a:rPr lang="es-MX" sz="1800" dirty="0" err="1">
                <a:solidFill>
                  <a:srgbClr val="002060"/>
                </a:solidFill>
              </a:rPr>
              <a:t>demonstrate</a:t>
            </a:r>
            <a:r>
              <a:rPr lang="es-MX" sz="1800" dirty="0">
                <a:solidFill>
                  <a:srgbClr val="002060"/>
                </a:solidFill>
              </a:rPr>
              <a:t> </a:t>
            </a:r>
            <a:r>
              <a:rPr lang="es-MX" sz="1800" dirty="0" err="1">
                <a:solidFill>
                  <a:srgbClr val="002060"/>
                </a:solidFill>
              </a:rPr>
              <a:t>this</a:t>
            </a:r>
            <a:r>
              <a:rPr lang="es-MX" sz="1800" dirty="0">
                <a:solidFill>
                  <a:srgbClr val="002060"/>
                </a:solidFill>
              </a:rPr>
              <a:t> </a:t>
            </a:r>
            <a:r>
              <a:rPr lang="es-MX" sz="1800" dirty="0" err="1">
                <a:solidFill>
                  <a:srgbClr val="002060"/>
                </a:solidFill>
              </a:rPr>
              <a:t>application</a:t>
            </a:r>
            <a:r>
              <a:rPr lang="es-MX" sz="1800" dirty="0">
                <a:solidFill>
                  <a:srgbClr val="002060"/>
                </a:solidFill>
              </a:rPr>
              <a:t> on Sketch2Normal [Su et al. 2018]</a:t>
            </a:r>
          </a:p>
        </p:txBody>
      </p:sp>
    </p:spTree>
    <p:extLst>
      <p:ext uri="{BB962C8B-B14F-4D97-AF65-F5344CB8AC3E}">
        <p14:creationId xmlns:p14="http://schemas.microsoft.com/office/powerpoint/2010/main" val="20883863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37573"/>
            <a:ext cx="12192000" cy="512236"/>
          </a:xfrm>
        </p:spPr>
        <p:txBody>
          <a:bodyPr>
            <a:normAutofit/>
          </a:bodyPr>
          <a:lstStyle/>
          <a:p>
            <a:r>
              <a:rPr lang="en-US" sz="2800" b="1" dirty="0" smtClean="0">
                <a:solidFill>
                  <a:srgbClr val="002060"/>
                </a:solidFill>
              </a:rPr>
              <a:t>Applications</a:t>
            </a:r>
            <a:r>
              <a:rPr lang="en-US" sz="2800" b="1" dirty="0">
                <a:solidFill>
                  <a:srgbClr val="002060"/>
                </a:solidFill>
              </a:rPr>
              <a:t>: </a:t>
            </a:r>
            <a:r>
              <a:rPr lang="en-US" sz="2800" b="1" dirty="0" smtClean="0">
                <a:solidFill>
                  <a:srgbClr val="002060"/>
                </a:solidFill>
              </a:rPr>
              <a:t>Sketch Filtering</a:t>
            </a:r>
            <a:endParaRPr lang="es-MX" sz="2800" dirty="0">
              <a:solidFill>
                <a:srgbClr val="002060"/>
              </a:solidFill>
            </a:endParaRPr>
          </a:p>
        </p:txBody>
      </p:sp>
      <p:sp>
        <p:nvSpPr>
          <p:cNvPr id="3" name="Subtítulo 2"/>
          <p:cNvSpPr>
            <a:spLocks noGrp="1"/>
          </p:cNvSpPr>
          <p:nvPr>
            <p:ph type="subTitle" idx="1"/>
          </p:nvPr>
        </p:nvSpPr>
        <p:spPr>
          <a:xfrm>
            <a:off x="127820" y="6361473"/>
            <a:ext cx="11771856" cy="829366"/>
          </a:xfrm>
        </p:spPr>
        <p:txBody>
          <a:bodyPr>
            <a:noAutofit/>
          </a:bodyPr>
          <a:lstStyle/>
          <a:p>
            <a:r>
              <a:rPr lang="en-US" sz="1800" dirty="0">
                <a:solidFill>
                  <a:srgbClr val="002060"/>
                </a:solidFill>
              </a:rPr>
              <a:t>Authors used the generic Pix2Pix image-to-image translation network for this task [</a:t>
            </a:r>
            <a:r>
              <a:rPr lang="en-US" sz="1800" dirty="0" err="1">
                <a:solidFill>
                  <a:srgbClr val="002060"/>
                </a:solidFill>
              </a:rPr>
              <a:t>Isola</a:t>
            </a:r>
            <a:r>
              <a:rPr lang="en-US" sz="1800" dirty="0">
                <a:solidFill>
                  <a:srgbClr val="002060"/>
                </a:solidFill>
              </a:rPr>
              <a:t> et al. 2017]</a:t>
            </a:r>
            <a:endParaRPr lang="es-MX" sz="1800" dirty="0">
              <a:solidFill>
                <a:srgbClr val="002060"/>
              </a:solidFill>
            </a:endParaRPr>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44552"/>
            <a:ext cx="12192000" cy="4568896"/>
          </a:xfrm>
          <a:prstGeom prst="rect">
            <a:avLst/>
          </a:prstGeom>
        </p:spPr>
      </p:pic>
    </p:spTree>
    <p:extLst>
      <p:ext uri="{BB962C8B-B14F-4D97-AF65-F5344CB8AC3E}">
        <p14:creationId xmlns:p14="http://schemas.microsoft.com/office/powerpoint/2010/main" val="21147351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37573"/>
            <a:ext cx="12192000" cy="512236"/>
          </a:xfrm>
        </p:spPr>
        <p:txBody>
          <a:bodyPr>
            <a:normAutofit/>
          </a:bodyPr>
          <a:lstStyle/>
          <a:p>
            <a:r>
              <a:rPr lang="en-US" sz="2800" b="1" dirty="0">
                <a:solidFill>
                  <a:srgbClr val="002060"/>
                </a:solidFill>
              </a:rPr>
              <a:t>Evaluation of assumptions made by existing systems</a:t>
            </a:r>
            <a:endParaRPr lang="es-MX" sz="2800" dirty="0">
              <a:solidFill>
                <a:srgbClr val="002060"/>
              </a:solidFill>
            </a:endParaRPr>
          </a:p>
        </p:txBody>
      </p:sp>
      <p:sp>
        <p:nvSpPr>
          <p:cNvPr id="3" name="Subtítulo 2"/>
          <p:cNvSpPr>
            <a:spLocks noGrp="1"/>
          </p:cNvSpPr>
          <p:nvPr>
            <p:ph type="subTitle" idx="1"/>
          </p:nvPr>
        </p:nvSpPr>
        <p:spPr>
          <a:xfrm>
            <a:off x="127820" y="6361473"/>
            <a:ext cx="11771856" cy="829366"/>
          </a:xfrm>
        </p:spPr>
        <p:txBody>
          <a:bodyPr>
            <a:noAutofit/>
          </a:bodyPr>
          <a:lstStyle/>
          <a:p>
            <a:endParaRPr lang="es-MX" sz="1800" dirty="0">
              <a:solidFill>
                <a:srgbClr val="002060"/>
              </a:solidFill>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2178" y="629265"/>
            <a:ext cx="5554729" cy="6228734"/>
          </a:xfrm>
          <a:prstGeom prst="rect">
            <a:avLst/>
          </a:prstGeom>
        </p:spPr>
      </p:pic>
    </p:spTree>
    <p:extLst>
      <p:ext uri="{BB962C8B-B14F-4D97-AF65-F5344CB8AC3E}">
        <p14:creationId xmlns:p14="http://schemas.microsoft.com/office/powerpoint/2010/main" val="13483133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803312"/>
            <a:ext cx="12192000" cy="2255208"/>
          </a:xfrm>
          <a:prstGeom prst="rect">
            <a:avLst/>
          </a:prstGeom>
        </p:spPr>
      </p:pic>
      <p:sp>
        <p:nvSpPr>
          <p:cNvPr id="2" name="Título 1"/>
          <p:cNvSpPr>
            <a:spLocks noGrp="1"/>
          </p:cNvSpPr>
          <p:nvPr>
            <p:ph type="ctrTitle"/>
          </p:nvPr>
        </p:nvSpPr>
        <p:spPr>
          <a:xfrm>
            <a:off x="0" y="895940"/>
            <a:ext cx="12192000" cy="751637"/>
          </a:xfrm>
        </p:spPr>
        <p:txBody>
          <a:bodyPr>
            <a:normAutofit/>
          </a:bodyPr>
          <a:lstStyle/>
          <a:p>
            <a:r>
              <a:rPr lang="en-US" sz="4000" b="1" dirty="0" smtClean="0">
                <a:solidFill>
                  <a:srgbClr val="002060"/>
                </a:solidFill>
              </a:rPr>
              <a:t>Thank you</a:t>
            </a:r>
            <a:endParaRPr lang="es-MX" sz="4000" dirty="0">
              <a:solidFill>
                <a:srgbClr val="002060"/>
              </a:solidFill>
            </a:endParaRPr>
          </a:p>
        </p:txBody>
      </p:sp>
    </p:spTree>
    <p:extLst>
      <p:ext uri="{BB962C8B-B14F-4D97-AF65-F5344CB8AC3E}">
        <p14:creationId xmlns:p14="http://schemas.microsoft.com/office/powerpoint/2010/main" val="36790016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37573"/>
            <a:ext cx="12192000" cy="512236"/>
          </a:xfrm>
        </p:spPr>
        <p:txBody>
          <a:bodyPr>
            <a:normAutofit/>
          </a:bodyPr>
          <a:lstStyle/>
          <a:p>
            <a:r>
              <a:rPr lang="en-US" sz="2800" b="1" dirty="0" smtClean="0">
                <a:solidFill>
                  <a:srgbClr val="002060"/>
                </a:solidFill>
              </a:rPr>
              <a:t>Construction Lines (context)</a:t>
            </a:r>
            <a:endParaRPr lang="es-MX" sz="2800" dirty="0">
              <a:solidFill>
                <a:srgbClr val="002060"/>
              </a:solidFill>
            </a:endParaRPr>
          </a:p>
        </p:txBody>
      </p:sp>
      <p:sp>
        <p:nvSpPr>
          <p:cNvPr id="3" name="Subtítulo 2"/>
          <p:cNvSpPr>
            <a:spLocks noGrp="1"/>
          </p:cNvSpPr>
          <p:nvPr>
            <p:ph type="subTitle" idx="1"/>
          </p:nvPr>
        </p:nvSpPr>
        <p:spPr>
          <a:xfrm>
            <a:off x="311988" y="5961888"/>
            <a:ext cx="11568023" cy="599685"/>
          </a:xfrm>
        </p:spPr>
        <p:txBody>
          <a:bodyPr>
            <a:noAutofit/>
          </a:bodyPr>
          <a:lstStyle/>
          <a:p>
            <a:endParaRPr lang="es-MX" sz="1800" dirty="0">
              <a:solidFill>
                <a:srgbClr val="002060"/>
              </a:solidFill>
            </a:endParaRPr>
          </a:p>
        </p:txBody>
      </p:sp>
      <p:pic>
        <p:nvPicPr>
          <p:cNvPr id="4" name="Imagen 3"/>
          <p:cNvPicPr>
            <a:picLocks noChangeAspect="1"/>
          </p:cNvPicPr>
          <p:nvPr/>
        </p:nvPicPr>
        <p:blipFill rotWithShape="1">
          <a:blip r:embed="rId2">
            <a:extLst>
              <a:ext uri="{28A0092B-C50C-407E-A947-70E740481C1C}">
                <a14:useLocalDpi xmlns:a14="http://schemas.microsoft.com/office/drawing/2010/main" val="0"/>
              </a:ext>
            </a:extLst>
          </a:blip>
          <a:srcRect b="14182"/>
          <a:stretch/>
        </p:blipFill>
        <p:spPr>
          <a:xfrm>
            <a:off x="1365888" y="1580857"/>
            <a:ext cx="9853514" cy="3374601"/>
          </a:xfrm>
          <a:prstGeom prst="rect">
            <a:avLst/>
          </a:prstGeom>
        </p:spPr>
      </p:pic>
    </p:spTree>
    <p:extLst>
      <p:ext uri="{BB962C8B-B14F-4D97-AF65-F5344CB8AC3E}">
        <p14:creationId xmlns:p14="http://schemas.microsoft.com/office/powerpoint/2010/main" val="16240207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37573"/>
            <a:ext cx="12192000" cy="512236"/>
          </a:xfrm>
        </p:spPr>
        <p:txBody>
          <a:bodyPr>
            <a:normAutofit/>
          </a:bodyPr>
          <a:lstStyle/>
          <a:p>
            <a:r>
              <a:rPr lang="en-US" sz="2800" b="1" dirty="0" smtClean="0">
                <a:solidFill>
                  <a:srgbClr val="002060"/>
                </a:solidFill>
              </a:rPr>
              <a:t>Construction Lines (scaffolds)</a:t>
            </a:r>
            <a:endParaRPr lang="es-MX" sz="2800" dirty="0">
              <a:solidFill>
                <a:srgbClr val="002060"/>
              </a:solidFill>
            </a:endParaRPr>
          </a:p>
        </p:txBody>
      </p:sp>
      <p:sp>
        <p:nvSpPr>
          <p:cNvPr id="3" name="Subtítulo 2"/>
          <p:cNvSpPr>
            <a:spLocks noGrp="1"/>
          </p:cNvSpPr>
          <p:nvPr>
            <p:ph type="subTitle" idx="1"/>
          </p:nvPr>
        </p:nvSpPr>
        <p:spPr>
          <a:xfrm>
            <a:off x="311988" y="5961888"/>
            <a:ext cx="11568023" cy="599685"/>
          </a:xfrm>
        </p:spPr>
        <p:txBody>
          <a:bodyPr>
            <a:noAutofit/>
          </a:bodyPr>
          <a:lstStyle/>
          <a:p>
            <a:endParaRPr lang="es-MX" sz="1800" dirty="0">
              <a:solidFill>
                <a:srgbClr val="002060"/>
              </a:solidFill>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5306" y="1604837"/>
            <a:ext cx="10539373" cy="3589331"/>
          </a:xfrm>
          <a:prstGeom prst="rect">
            <a:avLst/>
          </a:prstGeom>
        </p:spPr>
      </p:pic>
    </p:spTree>
    <p:extLst>
      <p:ext uri="{BB962C8B-B14F-4D97-AF65-F5344CB8AC3E}">
        <p14:creationId xmlns:p14="http://schemas.microsoft.com/office/powerpoint/2010/main" val="21465229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37573"/>
            <a:ext cx="12192000" cy="512236"/>
          </a:xfrm>
        </p:spPr>
        <p:txBody>
          <a:bodyPr>
            <a:normAutofit/>
          </a:bodyPr>
          <a:lstStyle/>
          <a:p>
            <a:r>
              <a:rPr lang="en-US" sz="2800" b="1" dirty="0" smtClean="0">
                <a:solidFill>
                  <a:srgbClr val="002060"/>
                </a:solidFill>
              </a:rPr>
              <a:t>Construction Lines (proportions)</a:t>
            </a:r>
            <a:endParaRPr lang="es-MX" sz="2800" dirty="0">
              <a:solidFill>
                <a:srgbClr val="002060"/>
              </a:solidFill>
            </a:endParaRPr>
          </a:p>
        </p:txBody>
      </p:sp>
      <p:sp>
        <p:nvSpPr>
          <p:cNvPr id="3" name="Subtítulo 2"/>
          <p:cNvSpPr>
            <a:spLocks noGrp="1"/>
          </p:cNvSpPr>
          <p:nvPr>
            <p:ph type="subTitle" idx="1"/>
          </p:nvPr>
        </p:nvSpPr>
        <p:spPr>
          <a:xfrm>
            <a:off x="311988" y="5961888"/>
            <a:ext cx="11568023" cy="599685"/>
          </a:xfrm>
        </p:spPr>
        <p:txBody>
          <a:bodyPr>
            <a:noAutofit/>
          </a:bodyPr>
          <a:lstStyle/>
          <a:p>
            <a:endParaRPr lang="es-MX" sz="1800" dirty="0">
              <a:solidFill>
                <a:srgbClr val="002060"/>
              </a:solidFill>
            </a:endParaRPr>
          </a:p>
        </p:txBody>
      </p:sp>
      <p:pic>
        <p:nvPicPr>
          <p:cNvPr id="4" name="Imagen 3"/>
          <p:cNvPicPr>
            <a:picLocks noChangeAspect="1"/>
          </p:cNvPicPr>
          <p:nvPr/>
        </p:nvPicPr>
        <p:blipFill rotWithShape="1">
          <a:blip r:embed="rId2">
            <a:extLst>
              <a:ext uri="{28A0092B-C50C-407E-A947-70E740481C1C}">
                <a14:useLocalDpi xmlns:a14="http://schemas.microsoft.com/office/drawing/2010/main" val="0"/>
              </a:ext>
            </a:extLst>
          </a:blip>
          <a:srcRect b="10649"/>
          <a:stretch/>
        </p:blipFill>
        <p:spPr>
          <a:xfrm>
            <a:off x="2207733" y="943897"/>
            <a:ext cx="8220611" cy="4955457"/>
          </a:xfrm>
          <a:prstGeom prst="rect">
            <a:avLst/>
          </a:prstGeom>
        </p:spPr>
      </p:pic>
    </p:spTree>
    <p:extLst>
      <p:ext uri="{BB962C8B-B14F-4D97-AF65-F5344CB8AC3E}">
        <p14:creationId xmlns:p14="http://schemas.microsoft.com/office/powerpoint/2010/main" val="25896150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37573"/>
            <a:ext cx="12192000" cy="512236"/>
          </a:xfrm>
        </p:spPr>
        <p:txBody>
          <a:bodyPr>
            <a:normAutofit/>
          </a:bodyPr>
          <a:lstStyle/>
          <a:p>
            <a:r>
              <a:rPr lang="en-US" sz="2800" b="1" dirty="0" smtClean="0">
                <a:solidFill>
                  <a:srgbClr val="002060"/>
                </a:solidFill>
              </a:rPr>
              <a:t>Descriptive Lines</a:t>
            </a:r>
            <a:endParaRPr lang="es-MX" sz="2800" dirty="0">
              <a:solidFill>
                <a:srgbClr val="002060"/>
              </a:solidFill>
            </a:endParaRPr>
          </a:p>
        </p:txBody>
      </p:sp>
      <p:sp>
        <p:nvSpPr>
          <p:cNvPr id="3" name="Subtítulo 2"/>
          <p:cNvSpPr>
            <a:spLocks noGrp="1"/>
          </p:cNvSpPr>
          <p:nvPr>
            <p:ph type="subTitle" idx="1"/>
          </p:nvPr>
        </p:nvSpPr>
        <p:spPr>
          <a:xfrm>
            <a:off x="311988" y="5961888"/>
            <a:ext cx="11568023" cy="599685"/>
          </a:xfrm>
        </p:spPr>
        <p:txBody>
          <a:bodyPr>
            <a:noAutofit/>
          </a:bodyPr>
          <a:lstStyle/>
          <a:p>
            <a:endParaRPr lang="es-MX" sz="1800" dirty="0">
              <a:solidFill>
                <a:srgbClr val="002060"/>
              </a:solidFill>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2" y="1508593"/>
            <a:ext cx="12185436" cy="3840813"/>
          </a:xfrm>
          <a:prstGeom prst="rect">
            <a:avLst/>
          </a:prstGeom>
        </p:spPr>
      </p:pic>
    </p:spTree>
    <p:extLst>
      <p:ext uri="{BB962C8B-B14F-4D97-AF65-F5344CB8AC3E}">
        <p14:creationId xmlns:p14="http://schemas.microsoft.com/office/powerpoint/2010/main" val="32148071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37573"/>
            <a:ext cx="12192000" cy="512236"/>
          </a:xfrm>
        </p:spPr>
        <p:txBody>
          <a:bodyPr>
            <a:normAutofit/>
          </a:bodyPr>
          <a:lstStyle/>
          <a:p>
            <a:r>
              <a:rPr lang="en-US" sz="2800" b="1" dirty="0" smtClean="0">
                <a:solidFill>
                  <a:srgbClr val="002060"/>
                </a:solidFill>
              </a:rPr>
              <a:t>Data collection 12 shapes</a:t>
            </a:r>
            <a:endParaRPr lang="es-MX" sz="2800" dirty="0">
              <a:solidFill>
                <a:srgbClr val="002060"/>
              </a:solidFill>
            </a:endParaRPr>
          </a:p>
        </p:txBody>
      </p:sp>
      <p:sp>
        <p:nvSpPr>
          <p:cNvPr id="3" name="Subtítulo 2"/>
          <p:cNvSpPr>
            <a:spLocks noGrp="1"/>
          </p:cNvSpPr>
          <p:nvPr>
            <p:ph type="subTitle" idx="1"/>
          </p:nvPr>
        </p:nvSpPr>
        <p:spPr>
          <a:xfrm>
            <a:off x="311988" y="5961888"/>
            <a:ext cx="11568023" cy="599685"/>
          </a:xfrm>
        </p:spPr>
        <p:txBody>
          <a:bodyPr>
            <a:noAutofit/>
          </a:bodyPr>
          <a:lstStyle/>
          <a:p>
            <a:endParaRPr lang="es-MX" sz="1800" dirty="0">
              <a:solidFill>
                <a:srgbClr val="002060"/>
              </a:solidFill>
            </a:endParaRPr>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568" y="799929"/>
            <a:ext cx="10846265" cy="5040433"/>
          </a:xfrm>
          <a:prstGeom prst="rect">
            <a:avLst/>
          </a:prstGeom>
        </p:spPr>
      </p:pic>
    </p:spTree>
    <p:extLst>
      <p:ext uri="{BB962C8B-B14F-4D97-AF65-F5344CB8AC3E}">
        <p14:creationId xmlns:p14="http://schemas.microsoft.com/office/powerpoint/2010/main" val="30764429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37573"/>
            <a:ext cx="12192000" cy="512236"/>
          </a:xfrm>
        </p:spPr>
        <p:txBody>
          <a:bodyPr>
            <a:normAutofit/>
          </a:bodyPr>
          <a:lstStyle/>
          <a:p>
            <a:r>
              <a:rPr lang="en-US" sz="2800" b="1" dirty="0" smtClean="0">
                <a:solidFill>
                  <a:srgbClr val="002060"/>
                </a:solidFill>
              </a:rPr>
              <a:t>Data collection</a:t>
            </a:r>
            <a:endParaRPr lang="es-MX" sz="2800" dirty="0">
              <a:solidFill>
                <a:srgbClr val="002060"/>
              </a:solidFill>
            </a:endParaRPr>
          </a:p>
        </p:txBody>
      </p:sp>
      <p:sp>
        <p:nvSpPr>
          <p:cNvPr id="3" name="Subtítulo 2"/>
          <p:cNvSpPr>
            <a:spLocks noGrp="1"/>
          </p:cNvSpPr>
          <p:nvPr>
            <p:ph type="subTitle" idx="1"/>
          </p:nvPr>
        </p:nvSpPr>
        <p:spPr>
          <a:xfrm>
            <a:off x="311988" y="5961888"/>
            <a:ext cx="11568023" cy="599685"/>
          </a:xfrm>
        </p:spPr>
        <p:txBody>
          <a:bodyPr>
            <a:noAutofit/>
          </a:bodyPr>
          <a:lstStyle/>
          <a:p>
            <a:endParaRPr lang="es-MX" sz="1800" dirty="0">
              <a:solidFill>
                <a:srgbClr val="002060"/>
              </a:solidFill>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5239" y="770602"/>
            <a:ext cx="10586063" cy="5954661"/>
          </a:xfrm>
          <a:prstGeom prst="rect">
            <a:avLst/>
          </a:prstGeom>
        </p:spPr>
      </p:pic>
    </p:spTree>
    <p:extLst>
      <p:ext uri="{BB962C8B-B14F-4D97-AF65-F5344CB8AC3E}">
        <p14:creationId xmlns:p14="http://schemas.microsoft.com/office/powerpoint/2010/main" val="14225706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37573"/>
            <a:ext cx="12192000" cy="512236"/>
          </a:xfrm>
        </p:spPr>
        <p:txBody>
          <a:bodyPr>
            <a:normAutofit/>
          </a:bodyPr>
          <a:lstStyle/>
          <a:p>
            <a:r>
              <a:rPr lang="en-US" sz="2800" b="1" dirty="0" smtClean="0">
                <a:solidFill>
                  <a:srgbClr val="002060"/>
                </a:solidFill>
              </a:rPr>
              <a:t>Data collection pilot study</a:t>
            </a:r>
            <a:endParaRPr lang="es-MX" sz="2800" dirty="0">
              <a:solidFill>
                <a:srgbClr val="002060"/>
              </a:solidFill>
            </a:endParaRPr>
          </a:p>
        </p:txBody>
      </p:sp>
      <p:sp>
        <p:nvSpPr>
          <p:cNvPr id="3" name="Subtítulo 2"/>
          <p:cNvSpPr>
            <a:spLocks noGrp="1"/>
          </p:cNvSpPr>
          <p:nvPr>
            <p:ph type="subTitle" idx="1"/>
          </p:nvPr>
        </p:nvSpPr>
        <p:spPr>
          <a:xfrm>
            <a:off x="157317" y="5692879"/>
            <a:ext cx="11771856" cy="829366"/>
          </a:xfrm>
        </p:spPr>
        <p:txBody>
          <a:bodyPr>
            <a:noAutofit/>
          </a:bodyPr>
          <a:lstStyle/>
          <a:p>
            <a:r>
              <a:rPr lang="en-US" sz="1800" dirty="0">
                <a:solidFill>
                  <a:srgbClr val="002060"/>
                </a:solidFill>
              </a:rPr>
              <a:t>When asked to draw an object from a reference view, design students and professionals tend to copy the lines they see, such as shading discontinuities (</a:t>
            </a:r>
            <a:r>
              <a:rPr lang="en-US" sz="1800" dirty="0" err="1">
                <a:solidFill>
                  <a:srgbClr val="002060"/>
                </a:solidFill>
              </a:rPr>
              <a:t>a,b</a:t>
            </a:r>
            <a:r>
              <a:rPr lang="en-US" sz="1800" dirty="0">
                <a:solidFill>
                  <a:srgbClr val="002060"/>
                </a:solidFill>
              </a:rPr>
              <a:t>). These lines resemble the ones drawn by non-designers in the study by Cole et al. [2008]</a:t>
            </a:r>
            <a:endParaRPr lang="es-MX" sz="1800" dirty="0">
              <a:solidFill>
                <a:srgbClr val="002060"/>
              </a:solidFill>
            </a:endParaRPr>
          </a:p>
        </p:txBody>
      </p:sp>
      <p:pic>
        <p:nvPicPr>
          <p:cNvPr id="4" name="Imagen 3"/>
          <p:cNvPicPr>
            <a:picLocks noChangeAspect="1"/>
          </p:cNvPicPr>
          <p:nvPr/>
        </p:nvPicPr>
        <p:blipFill rotWithShape="1">
          <a:blip r:embed="rId2">
            <a:extLst>
              <a:ext uri="{28A0092B-C50C-407E-A947-70E740481C1C}">
                <a14:useLocalDpi xmlns:a14="http://schemas.microsoft.com/office/drawing/2010/main" val="0"/>
              </a:ext>
            </a:extLst>
          </a:blip>
          <a:srcRect l="1532" t="31111" r="5564" b="23297"/>
          <a:stretch/>
        </p:blipFill>
        <p:spPr>
          <a:xfrm>
            <a:off x="285135" y="1779638"/>
            <a:ext cx="11326761" cy="3126658"/>
          </a:xfrm>
          <a:prstGeom prst="rect">
            <a:avLst/>
          </a:prstGeom>
        </p:spPr>
      </p:pic>
    </p:spTree>
    <p:extLst>
      <p:ext uri="{BB962C8B-B14F-4D97-AF65-F5344CB8AC3E}">
        <p14:creationId xmlns:p14="http://schemas.microsoft.com/office/powerpoint/2010/main" val="288536999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37573"/>
            <a:ext cx="12192000" cy="512236"/>
          </a:xfrm>
        </p:spPr>
        <p:txBody>
          <a:bodyPr>
            <a:normAutofit/>
          </a:bodyPr>
          <a:lstStyle/>
          <a:p>
            <a:r>
              <a:rPr lang="en-US" sz="2800" b="1" dirty="0" smtClean="0">
                <a:solidFill>
                  <a:srgbClr val="002060"/>
                </a:solidFill>
              </a:rPr>
              <a:t>Distribution of Line Types</a:t>
            </a:r>
            <a:endParaRPr lang="es-MX" sz="2800" dirty="0">
              <a:solidFill>
                <a:srgbClr val="002060"/>
              </a:solidFill>
            </a:endParaRPr>
          </a:p>
        </p:txBody>
      </p:sp>
      <p:sp>
        <p:nvSpPr>
          <p:cNvPr id="3" name="Subtítulo 2"/>
          <p:cNvSpPr>
            <a:spLocks noGrp="1"/>
          </p:cNvSpPr>
          <p:nvPr>
            <p:ph type="subTitle" idx="1"/>
          </p:nvPr>
        </p:nvSpPr>
        <p:spPr>
          <a:xfrm>
            <a:off x="157317" y="5692879"/>
            <a:ext cx="11771856" cy="829366"/>
          </a:xfrm>
        </p:spPr>
        <p:txBody>
          <a:bodyPr>
            <a:noAutofit/>
          </a:bodyPr>
          <a:lstStyle/>
          <a:p>
            <a:r>
              <a:rPr lang="en-US" sz="1800" dirty="0" smtClean="0">
                <a:solidFill>
                  <a:srgbClr val="002060"/>
                </a:solidFill>
              </a:rPr>
              <a:t>Distribution </a:t>
            </a:r>
            <a:r>
              <a:rPr lang="en-US" sz="1800" dirty="0">
                <a:solidFill>
                  <a:srgbClr val="002060"/>
                </a:solidFill>
              </a:rPr>
              <a:t>of line types (columns) usage over objects (rows). For each object and line type, the bars represent the percentage of drawings that contain at least one instance of that particular line type. Blue bars correspond to design students while red bars correspond to professionals.</a:t>
            </a:r>
            <a:endParaRPr lang="es-MX" sz="1800" dirty="0">
              <a:solidFill>
                <a:srgbClr val="002060"/>
              </a:solidFill>
            </a:endParaRPr>
          </a:p>
        </p:txBody>
      </p:sp>
      <p:pic>
        <p:nvPicPr>
          <p:cNvPr id="5" name="Imagen 4"/>
          <p:cNvPicPr>
            <a:picLocks noChangeAspect="1"/>
          </p:cNvPicPr>
          <p:nvPr/>
        </p:nvPicPr>
        <p:blipFill rotWithShape="1">
          <a:blip r:embed="rId2">
            <a:extLst>
              <a:ext uri="{28A0092B-C50C-407E-A947-70E740481C1C}">
                <a14:useLocalDpi xmlns:a14="http://schemas.microsoft.com/office/drawing/2010/main" val="0"/>
              </a:ext>
            </a:extLst>
          </a:blip>
          <a:srcRect b="12342"/>
          <a:stretch/>
        </p:blipFill>
        <p:spPr>
          <a:xfrm>
            <a:off x="265471" y="925340"/>
            <a:ext cx="11818374" cy="4354583"/>
          </a:xfrm>
          <a:prstGeom prst="rect">
            <a:avLst/>
          </a:prstGeom>
        </p:spPr>
      </p:pic>
    </p:spTree>
    <p:extLst>
      <p:ext uri="{BB962C8B-B14F-4D97-AF65-F5344CB8AC3E}">
        <p14:creationId xmlns:p14="http://schemas.microsoft.com/office/powerpoint/2010/main" val="1875489438"/>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3385</TotalTime>
  <Words>253</Words>
  <Application>Microsoft Office PowerPoint</Application>
  <PresentationFormat>Panorámica</PresentationFormat>
  <Paragraphs>24</Paragraphs>
  <Slides>14</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14</vt:i4>
      </vt:variant>
    </vt:vector>
  </HeadingPairs>
  <TitlesOfParts>
    <vt:vector size="18" baseType="lpstr">
      <vt:lpstr>Arial</vt:lpstr>
      <vt:lpstr>Calibri</vt:lpstr>
      <vt:lpstr>Calibri Light</vt:lpstr>
      <vt:lpstr>Tema de Office</vt:lpstr>
      <vt:lpstr>OpenSketch: A Richly-Annotated Dataset of Product Design Sketches</vt:lpstr>
      <vt:lpstr>Construction Lines (context)</vt:lpstr>
      <vt:lpstr>Construction Lines (scaffolds)</vt:lpstr>
      <vt:lpstr>Construction Lines (proportions)</vt:lpstr>
      <vt:lpstr>Descriptive Lines</vt:lpstr>
      <vt:lpstr>Data collection 12 shapes</vt:lpstr>
      <vt:lpstr>Data collection</vt:lpstr>
      <vt:lpstr>Data collection pilot study</vt:lpstr>
      <vt:lpstr>Distribution of Line Types</vt:lpstr>
      <vt:lpstr>Typical sketch progress</vt:lpstr>
      <vt:lpstr>Applications: Normal Prediction</vt:lpstr>
      <vt:lpstr>Applications: Sketch Filtering</vt:lpstr>
      <vt:lpstr>Evaluation of assumptions made by existing systems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Customizing User Experience with Adaptive Virtual Reality</dc:title>
  <dc:creator>enrique rosales</dc:creator>
  <cp:lastModifiedBy>enrique rosales</cp:lastModifiedBy>
  <cp:revision>75</cp:revision>
  <dcterms:created xsi:type="dcterms:W3CDTF">2019-01-24T02:06:03Z</dcterms:created>
  <dcterms:modified xsi:type="dcterms:W3CDTF">2019-10-11T17:32:16Z</dcterms:modified>
</cp:coreProperties>
</file>

<file path=docProps/thumbnail.jpeg>
</file>